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4" r:id="rId4"/>
    <p:sldId id="271" r:id="rId5"/>
    <p:sldId id="272" r:id="rId6"/>
    <p:sldId id="274" r:id="rId7"/>
    <p:sldId id="273" r:id="rId8"/>
    <p:sldId id="277" r:id="rId9"/>
    <p:sldId id="275" r:id="rId10"/>
    <p:sldId id="276" r:id="rId11"/>
    <p:sldId id="278" r:id="rId12"/>
    <p:sldId id="282" r:id="rId13"/>
    <p:sldId id="283" r:id="rId14"/>
    <p:sldId id="284" r:id="rId15"/>
    <p:sldId id="285" r:id="rId16"/>
    <p:sldId id="279" r:id="rId17"/>
    <p:sldId id="280" r:id="rId18"/>
    <p:sldId id="28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5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93837" autoAdjust="0"/>
  </p:normalViewPr>
  <p:slideViewPr>
    <p:cSldViewPr snapToGrid="0">
      <p:cViewPr>
        <p:scale>
          <a:sx n="66" d="100"/>
          <a:sy n="66" d="100"/>
        </p:scale>
        <p:origin x="-1020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5C0F3B3-1823-4006-B6B8-BEA12BA814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0CBE26C-2099-45AE-ACA3-8E7B83AFBC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1014-3A6D-4F7F-B193-427CF7CC90A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0BDAF0-EC18-414D-B9DE-DBD4ED5A8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3A1317-ADE7-4A9D-9495-B35EE64DD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04FE7-6999-4B9C-A2CF-1FE7B0120D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9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254C-7AE5-44F9-B023-45EE463D43AD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DDF5-521F-4F2F-AABA-2225D74B15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7A1F9599-EB5B-47A7-9B5E-994EB354A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186CCEA-F26C-4B3F-8908-4A6F79BF7FA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7C403B-EDA8-448A-A500-C1A422F2E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127000" dist="127000" dir="10800000" algn="ctr" rotWithShape="0">
              <a:srgbClr val="000000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F401D29C-03EC-4339-A795-A09B72CE232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BF6C57B0-4684-4112-B6E8-72C76EDF917A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Freeform: Shape 79">
            <a:extLst>
              <a:ext uri="{FF2B5EF4-FFF2-40B4-BE49-F238E27FC236}">
                <a16:creationId xmlns="" xmlns:a16="http://schemas.microsoft.com/office/drawing/2014/main" id="{B2FF2D51-E613-45C4-BEF0-AD2D23D0DA6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B358EB-C709-451A-B5BD-4467A370E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tx1"/>
            </a:outerShdw>
          </a:effectLst>
        </p:spPr>
        <p:txBody>
          <a:bodyPr anchor="ctr">
            <a:noAutofit/>
          </a:bodyPr>
          <a:lstStyle>
            <a:lvl1pPr algn="ctr">
              <a:defRPr sz="9600" b="1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7B56BD8-B357-4C95-8679-3A4848DFA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F532E60-DC98-4208-AA6B-F7B5A182755B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2D06166-B0E9-46C1-AB6D-02AB05E2A2B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BCD5F9A5-1349-4B7E-B378-1B8833583C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bg1">
                <a:lumMod val="95000"/>
              </a:schemeClr>
            </a:outerShdw>
          </a:effectLst>
        </p:spPr>
        <p:txBody>
          <a:bodyPr anchor="ctr">
            <a:noAutofit/>
          </a:bodyPr>
          <a:lstStyle>
            <a:lvl1pPr algn="ctr">
              <a:defRPr sz="960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60000">
                      <a:schemeClr val="tx1">
                        <a:alpha val="80000"/>
                      </a:schemeClr>
                    </a:gs>
                    <a:gs pos="85000">
                      <a:schemeClr val="tx1">
                        <a:alpha val="2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4E57D31C-9A37-412D-B888-3D49FC64B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508000" dist="63500" dir="10800000" algn="ctr" rotWithShape="0">
              <a:schemeClr val="bg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8878EBB-43A1-439A-9E0B-B6BD6BDE2816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88F07904-8690-4B7D-92FD-1C9388EDA300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24930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D35C4-88D4-4E7C-BB27-A9F7684DE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0BBD4-A868-484C-A62E-418492E3C4D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832DAE-CC8A-4CEA-BD39-3F7C66CC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DD56-8E87-4A95-95B1-B6EAA120DF9F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094BDA-B5E9-4326-8011-7E7B599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E1D01C-3E9F-409E-B981-C12523D2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="" xmlns:a16="http://schemas.microsoft.com/office/drawing/2014/main" id="{59C8E431-D11E-419D-96C6-405C7FC24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CA0A8C-42D5-402A-BD2D-EF1DDAB46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44ACF-3EA4-4EB8-A8BA-56FD58672F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AED3F-CB35-4482-A3FD-CF345C10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931-00F5-4A4C-9D7B-6CAEA82E82D5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1913A5-E60A-4B42-9E5A-07EA384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B1312D-983E-4F88-BBBC-615F862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6A86F-8C53-45E8-ACB0-5F852910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6B8C3B-4F77-47FD-AF6D-CF51AAC6E6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BCF4133-A9A5-40CC-8F08-B24161AC5A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A90D13-367A-45EF-A9DD-B4C1D2D9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B62B-69DF-483A-87CF-68459EEA3049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CD5A667-AFA9-4D02-8911-28AD8D2C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DEC85B-AE5E-4412-8266-4FBCD74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="" xmlns:a16="http://schemas.microsoft.com/office/drawing/2014/main" id="{A3278A54-3593-4524-8A96-46121A6C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D7ED3D-C8E4-4E3C-9424-B395F094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06344F-21A2-44F3-98D6-A1F06FBE2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6E039E-F7B0-42A3-BDD6-4DF035628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807AF65-F0C8-4650-BEBF-950E0D3467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2EF6A26-F3C9-49BC-A4FD-C35512CE2E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AE27F51-31AE-44D6-A541-12E24B1A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9044-E8E7-4A25-9DF6-10BAD6FBEB68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AEBD904-52EC-40B0-98D0-34C03C94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A46921F-0E3B-4711-85F7-4524507E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="" xmlns:a16="http://schemas.microsoft.com/office/drawing/2014/main" id="{E181DCCD-0664-46D9-8A3D-7E6E6B944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3F204E-CD8F-497C-B7E8-60B02F99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2D5A953-C52F-4400-A3B0-F607571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3DD7-4BA9-439B-BFA9-332996B05930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E6BB6A-3212-4434-935C-9A28C4B4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068A20-DE78-4122-B9DD-BFF781A4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="" xmlns:a16="http://schemas.microsoft.com/office/drawing/2014/main" id="{5998BA49-E742-47D0-AD01-13E5764B7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4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AD0277-F7BB-453C-B812-E99BF7238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5D2F87-80AD-45F5-BDC2-B91869DC1F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37378F7-92BB-4273-AB43-C80C1760F2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E159BFD-4959-4692-A863-6D6D3C0D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AACE-19AC-42AB-BDA9-7BB601FE5A2C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1C1325-85AF-472B-BE0D-AC37176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1E5A7C-5A47-408B-A625-0EC416A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="" xmlns:a16="http://schemas.microsoft.com/office/drawing/2014/main" id="{9AFE83D1-0657-48BC-9299-C8F4E838E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68C652-4C24-43FD-B2FF-76B3F765B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500EB9-9C49-4397-BE18-266DF1C5914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6A8994-3544-4B42-8066-4202B0FE98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78AE64-A59F-4F48-B83A-D1E54A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0CA-7107-4EF0-A727-C147E524DB63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1B141B-4CEE-45B9-94B0-547B9F28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36FC72-54AF-4730-9132-8237DE5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CED94F-B9C4-4840-9CEF-75CF02C6D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3DA437-B65C-4935-896E-40FAA447FC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E0D6B1-E9D1-4E8E-93C9-E84F046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7C19C4-5116-45FA-9669-24621AD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E4741F-169D-40FC-9F75-E9E4B694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="" xmlns:a16="http://schemas.microsoft.com/office/drawing/2014/main" id="{418CDA85-4363-4E54-B25B-F159F4D2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B368A1-577D-4657-907F-7599F6B0C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b="1">
                <a:latin typeface="Raleway" pitchFamily="2" charset="0"/>
              </a:defRPr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4345B7-18F9-43CA-992F-38F122311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51A3E4-5B2F-42EF-8768-3A0A77EF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AE5-79CA-452D-860F-41F796F0328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FBA9795-9AA4-43CA-B785-8645A59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A3F4A6-B4BB-48D3-A105-9911FA9C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5550B0-C7D5-44BB-AC72-2303EC88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94F651-962E-4E3D-9444-A8CE3B591E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A7A7F2C-9812-4DCC-95EA-65A64B619C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AE02F86-047A-4A7F-A469-BCA8714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D681-0476-411A-8A1A-90051932F921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0B451D-20E0-478B-A1EF-94CD0427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63F8E1-4A64-447C-97F0-5ADC246A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="" xmlns:a16="http://schemas.microsoft.com/office/drawing/2014/main" id="{3EE59DCC-1BC7-4BBC-B973-0FDAA5DCCB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9DCC8D-20CD-41A5-BA2E-1EBE939EC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4E7297-0015-4BCF-9D8B-A54EE93975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55F7C5-B586-4E4C-9EB6-6353718BE2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5B14825-D5D3-4EFB-B5A5-FB49CC4305A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F80F74A-FDAC-41A0-88E8-FE97E3972E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A229BA-4273-4D88-96F5-6047332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7631027-6185-41DC-B2AB-7D0A51D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5906F78-4339-46C8-837B-7B95A13B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="" xmlns:a16="http://schemas.microsoft.com/office/drawing/2014/main" id="{CB0C3455-555A-4C51-B810-DCBB2E4F0E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331077-C686-4272-8F3D-44189E73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A34C4E3-3A62-4C1C-B64C-F9EC40C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A157-1616-4819-881E-3F4C07326AF2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7B4E9B3-5522-4275-A451-548C71C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8708B6F-406B-48DD-B084-43761B11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="" xmlns:a16="http://schemas.microsoft.com/office/drawing/2014/main" id="{7634C71C-D93C-4E1B-9C38-014FF2C2C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A0CA5A-0F17-46D8-887F-058D4B06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3FEC70-6BD9-444A-9379-83E399F8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B9CFC2E-86AB-4F11-A1E9-4B5F8650BE1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0C1C1F-9E44-4FD8-A3C0-A939A1E2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96D3F09-5A80-4CD7-ADDA-57BB2E1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F346F76-A098-4005-8D84-32F1EFC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="" xmlns:a16="http://schemas.microsoft.com/office/drawing/2014/main" id="{90E37AD1-18A1-4006-8D7A-F36E5B89E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5E40DD-D1C2-4E55-82EF-0AB9D8E55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AA91B15-FF6B-4A95-9196-EE07800A65D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8D012D1-7711-4C0E-B85D-67B6FB7115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36CAF0C-476A-44A1-9A72-0AD5C672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33A323E-C20A-4061-9D85-31A06B52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D232E4-B6C7-44DC-8409-916C371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722D6CEA-954E-4B01-83B5-1018EF4DF5E4}"/>
              </a:ext>
            </a:extLst>
          </p:cNvPr>
          <p:cNvSpPr/>
          <p:nvPr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EF7E1F5-2319-4E6F-94C3-66A4034E5B4E}"/>
              </a:ext>
            </a:extLst>
          </p:cNvPr>
          <p:cNvSpPr/>
          <p:nvPr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F283043-4958-48D7-A8D6-5CEF6F47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EACAF9B-A49E-4E34-B7E0-33A9915F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624434-8E9E-4733-BDCC-65CB0364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40EBE3-17FE-4427-BF1E-90B69F31C96D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DF3F1F-8779-488A-A1CC-11BC5386C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887DA3-7897-4F2F-A747-8D8BBD01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5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9DCC003C-BCEE-4A3D-B8E2-4CC0073731E6}"/>
              </a:ext>
            </a:extLst>
          </p:cNvPr>
          <p:cNvSpPr/>
          <p:nvPr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9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9D7962-AD1F-4816-A8DC-6D3D459AABEA}"/>
              </a:ext>
            </a:extLst>
          </p:cNvPr>
          <p:cNvSpPr/>
          <p:nvPr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421717-235E-44DA-BC62-B74B3E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CLIQUE PARA ADICIONAR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402871-C83C-4FE9-A6FA-D35B57B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1B6089-AD53-4FE0-89FA-2267C52D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D0B2-E5E1-42CD-BB6B-8104968BDBC8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0BD00E-372B-4627-849D-FE5D7DBAF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3FC9D3-BF68-4821-B423-12964E740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Inatel</a:t>
            </a:r>
            <a:r>
              <a:rPr lang="pt-BR" dirty="0"/>
              <a:t> </a:t>
            </a:r>
            <a:r>
              <a:rPr lang="pt-BR" dirty="0" err="1"/>
              <a:t>cas@viva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Informática</a:t>
            </a:r>
          </a:p>
        </p:txBody>
      </p:sp>
    </p:spTree>
    <p:extLst>
      <p:ext uri="{BB962C8B-B14F-4D97-AF65-F5344CB8AC3E}">
        <p14:creationId xmlns:p14="http://schemas.microsoft.com/office/powerpoint/2010/main" val="4573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744666"/>
            <a:ext cx="10348092" cy="41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08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MÉDIASES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função MÉDIASES retorna a média ARITMÉTICA do intervalo de células selecionado se essas células atenderem os critérios (condições).</a:t>
            </a:r>
          </a:p>
          <a:p>
            <a:r>
              <a:rPr lang="pt-BR" dirty="0" smtClean="0"/>
              <a:t>Exemplo:</a:t>
            </a:r>
          </a:p>
          <a:p>
            <a:r>
              <a:rPr lang="pt-BR" dirty="0" smtClean="0"/>
              <a:t>Tenho a nota de todos os projeto finais dos alunos </a:t>
            </a:r>
            <a:r>
              <a:rPr lang="pt-BR" dirty="0" err="1" smtClean="0"/>
              <a:t>cas@viva</a:t>
            </a:r>
            <a:r>
              <a:rPr lang="pt-BR" dirty="0" smtClean="0"/>
              <a:t>, porém quero calcular apenas a média das meninas da turma A2, logo usaria a função MEDIASES.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MÉDIASES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Nesse caso tenho 2 critérios: ser do sexo feminino e ser da turma A2.</a:t>
            </a:r>
          </a:p>
          <a:p>
            <a:r>
              <a:rPr lang="pt-BR" dirty="0" smtClean="0"/>
              <a:t>Intervalo da média:</a:t>
            </a:r>
            <a:r>
              <a:rPr lang="pt-BR" dirty="0"/>
              <a:t> </a:t>
            </a:r>
            <a:r>
              <a:rPr lang="pt-BR" dirty="0" smtClean="0"/>
              <a:t>É o intervalo de células com as notas dos alunos</a:t>
            </a:r>
          </a:p>
          <a:p>
            <a:r>
              <a:rPr lang="pt-BR" dirty="0" smtClean="0"/>
              <a:t>Intervalo critério 1: É o intervalo de células onde está o sexo dos alunos. (Exemplo: A2:A14)</a:t>
            </a:r>
          </a:p>
          <a:p>
            <a:r>
              <a:rPr lang="pt-BR" dirty="0" smtClean="0"/>
              <a:t>Critério 1: Nessa situação, um dos critérios é ser do sexo feminino. “Feminino”.</a:t>
            </a:r>
          </a:p>
          <a:p>
            <a:r>
              <a:rPr lang="pt-BR" dirty="0"/>
              <a:t>Intervalo critério </a:t>
            </a:r>
            <a:r>
              <a:rPr lang="pt-BR" dirty="0" smtClean="0"/>
              <a:t>2: </a:t>
            </a:r>
            <a:r>
              <a:rPr lang="pt-BR" dirty="0"/>
              <a:t>É o intervalo de células onde estão </a:t>
            </a:r>
            <a:r>
              <a:rPr lang="pt-BR" dirty="0" smtClean="0"/>
              <a:t>as turmas dos </a:t>
            </a:r>
            <a:r>
              <a:rPr lang="pt-BR" dirty="0"/>
              <a:t>alunos. (Exemplo: </a:t>
            </a:r>
            <a:r>
              <a:rPr lang="pt-BR" dirty="0" smtClean="0"/>
              <a:t>B2:B14)</a:t>
            </a:r>
          </a:p>
          <a:p>
            <a:r>
              <a:rPr lang="pt-BR" dirty="0"/>
              <a:t>Critério </a:t>
            </a:r>
            <a:r>
              <a:rPr lang="pt-BR" dirty="0" smtClean="0"/>
              <a:t>2: </a:t>
            </a:r>
            <a:r>
              <a:rPr lang="pt-BR" dirty="0"/>
              <a:t>Nessa situação, um dos critérios é ser </a:t>
            </a:r>
            <a:r>
              <a:rPr lang="pt-BR" dirty="0" smtClean="0"/>
              <a:t>da turma A2. “A2”.</a:t>
            </a:r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381127"/>
            <a:ext cx="1002816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97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 b="2746"/>
          <a:stretch/>
        </p:blipFill>
        <p:spPr bwMode="auto">
          <a:xfrm>
            <a:off x="1887536" y="1462090"/>
            <a:ext cx="8413749" cy="48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348288" y="1547813"/>
            <a:ext cx="4486275" cy="347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10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14</a:t>
            </a:fld>
            <a:endParaRPr lang="en-US"/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20" y="1459536"/>
            <a:ext cx="4780759" cy="47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6775" y="1454150"/>
            <a:ext cx="10515600" cy="4351338"/>
          </a:xfrm>
        </p:spPr>
        <p:txBody>
          <a:bodyPr/>
          <a:lstStyle/>
          <a:p>
            <a:r>
              <a:rPr lang="pt-BR" dirty="0" smtClean="0"/>
              <a:t>Extraia os dados da planilha disponibilizada e responda as questões no local para respostas: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5" y="3005137"/>
            <a:ext cx="10880774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18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Extraia os dados da planilha disponibilizada e responda as questões no local para respostas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07" y="3195650"/>
            <a:ext cx="10925101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318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Agora, aproveitando os 2 resultados de cada exercício, conseguimos calcular as médias dessa população: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23" y="3505214"/>
            <a:ext cx="10727680" cy="185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97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0"/>
            <a:ext cx="653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Excel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5: Fórmulas </a:t>
            </a:r>
            <a:r>
              <a:rPr lang="pt-BR" dirty="0" err="1" smtClean="0"/>
              <a:t>multicondicionais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2" descr="menino do lado de uma planilha do excel online grátis">
            <a:extLst>
              <a:ext uri="{FF2B5EF4-FFF2-40B4-BE49-F238E27FC236}">
                <a16:creationId xmlns="" xmlns:a16="http://schemas.microsoft.com/office/drawing/2014/main" id="{F5D53800-51FA-49DE-9F71-A4C654B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AFB8C7"/>
              </a:clrFrom>
              <a:clrTo>
                <a:srgbClr val="AFB8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7742" y="1855562"/>
            <a:ext cx="4111171" cy="41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Fórmulas com mais de uma condição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Nas ultimas aulas, aprendemos sobre algumas fórmulas com condições, como CONT.SE e o SOMA.SE, e se precisarmos de mais de uma condição? 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3</a:t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136900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Fórmulas com mais de uma condição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Existem alguns casos onde posso precisar de mais de uma condição, exemplo:</a:t>
            </a:r>
          </a:p>
          <a:p>
            <a:r>
              <a:rPr lang="pt-BR" dirty="0" smtClean="0"/>
              <a:t>Tenho uma tabela com os dados da população de um determinado bairro, e dessa tabela quero saber quantas MULHERES possuem mais de 65 anos</a:t>
            </a:r>
          </a:p>
          <a:p>
            <a:r>
              <a:rPr lang="pt-BR" dirty="0" smtClean="0"/>
              <a:t>Nesse caso tenho 2 condições:  ser do sexo feminino e possuir mais de 65 anos.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9414"/>
          <a:stretch/>
        </p:blipFill>
        <p:spPr bwMode="auto">
          <a:xfrm>
            <a:off x="2271717" y="5272093"/>
            <a:ext cx="7711595" cy="10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00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9414"/>
          <a:stretch/>
        </p:blipFill>
        <p:spPr bwMode="auto">
          <a:xfrm>
            <a:off x="2157412" y="1314450"/>
            <a:ext cx="7711595" cy="10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Sintaxe do CONT.SES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74899"/>
            <a:ext cx="10515600" cy="380206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O termo grifado em </a:t>
            </a:r>
            <a:r>
              <a:rPr lang="pt-BR" dirty="0" smtClean="0">
                <a:solidFill>
                  <a:srgbClr val="FF0000"/>
                </a:solidFill>
              </a:rPr>
              <a:t>VERMELHO</a:t>
            </a:r>
            <a:r>
              <a:rPr lang="pt-BR" dirty="0" smtClean="0"/>
              <a:t> é referente ao intervalo do critério, isso significa, é naquele intervalo de células que o critério “Feminino” será aplicado, ou seja, em uma tabela seria na coluna com o sexo das pessoas.</a:t>
            </a:r>
          </a:p>
          <a:p>
            <a:r>
              <a:rPr lang="pt-BR" dirty="0" smtClean="0"/>
              <a:t>O termo grifado em</a:t>
            </a:r>
            <a:r>
              <a:rPr lang="pt-BR" dirty="0" smtClean="0">
                <a:solidFill>
                  <a:srgbClr val="92D050"/>
                </a:solidFill>
              </a:rPr>
              <a:t> VERDE </a:t>
            </a:r>
            <a:r>
              <a:rPr lang="pt-BR" dirty="0" smtClean="0"/>
              <a:t>é referente ao critério, que também podemos chamar de condição, nesse caso a condição é: ser do sexo “Feminino”</a:t>
            </a:r>
          </a:p>
          <a:p>
            <a:r>
              <a:rPr lang="pt-BR" dirty="0" smtClean="0"/>
              <a:t>Os termos grifados em </a:t>
            </a:r>
            <a:r>
              <a:rPr lang="pt-BR" dirty="0" smtClean="0">
                <a:solidFill>
                  <a:srgbClr val="00B0F0"/>
                </a:solidFill>
              </a:rPr>
              <a:t>AZUL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FF00"/>
                </a:solidFill>
              </a:rPr>
              <a:t>AMARELO</a:t>
            </a:r>
            <a:r>
              <a:rPr lang="pt-BR" dirty="0" smtClean="0"/>
              <a:t> são, respectivamente, o intervalo do critério 2, e o critério 2, e funcionam exatamente igual o critério 1 e seu intervalo.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5</a:t>
            </a:fld>
            <a:endParaRPr lang="en-US"/>
          </a:p>
        </p:txBody>
      </p:sp>
      <p:cxnSp>
        <p:nvCxnSpPr>
          <p:cNvPr id="8" name="Conector reto 7"/>
          <p:cNvCxnSpPr/>
          <p:nvPr/>
        </p:nvCxnSpPr>
        <p:spPr>
          <a:xfrm>
            <a:off x="4491042" y="2044700"/>
            <a:ext cx="5905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438775" y="2044700"/>
            <a:ext cx="16002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7620004" y="2044700"/>
            <a:ext cx="5334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8629649" y="2044700"/>
            <a:ext cx="82867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1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CONT.SES ou COUNTIFS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 versão do Excel em inglês usamos o COUNTIFS e em português o CONT.SES, mas fique tranquilo, os </a:t>
            </a:r>
            <a:r>
              <a:rPr lang="pt-BR" dirty="0"/>
              <a:t>dois</a:t>
            </a:r>
            <a:r>
              <a:rPr lang="pt-BR" dirty="0" smtClean="0"/>
              <a:t> fazem a mesma coisa! </a:t>
            </a:r>
          </a:p>
          <a:p>
            <a:r>
              <a:rPr lang="pt-BR" dirty="0" smtClean="0"/>
              <a:t>Mas se atente para a versão do </a:t>
            </a:r>
            <a:r>
              <a:rPr lang="pt-BR" dirty="0" err="1" smtClean="0"/>
              <a:t>excel</a:t>
            </a:r>
            <a:r>
              <a:rPr lang="pt-BR" dirty="0" smtClean="0"/>
              <a:t> que você está usando para utilizar a sintaxe correta!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7" y="4157661"/>
            <a:ext cx="7014145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9414"/>
          <a:stretch/>
        </p:blipFill>
        <p:spPr bwMode="auto">
          <a:xfrm>
            <a:off x="2300810" y="5286374"/>
            <a:ext cx="7711595" cy="10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4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Módulo 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4" y="1615234"/>
            <a:ext cx="7701123" cy="457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23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SOMASES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 última aula trabalhamos com o “SOMASE”, hoje iremos trabalhar o “SOMASES”, basicamente ele funciona como o “SOMASE” porém com 2 ou mais condições e não apenas uma.</a:t>
            </a:r>
          </a:p>
          <a:p>
            <a:r>
              <a:rPr lang="pt-BR" dirty="0" smtClean="0"/>
              <a:t>Exemplo:</a:t>
            </a:r>
          </a:p>
          <a:p>
            <a:r>
              <a:rPr lang="pt-BR" dirty="0" smtClean="0"/>
              <a:t>Temos uma planilha de dados com os dados dos funcionários de uma determinada empresa, queremos saber quanto a empresa está gastando com os funcionários de alto cargo, para fazer isso, a empresa quer saber qual a soma do salário dos funcionários que ganham mais de 10 mil e trabalham menos de 6hs por dia.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6819"/>
            <a:ext cx="10515600" cy="1325563"/>
          </a:xfrm>
        </p:spPr>
        <p:txBody>
          <a:bodyPr/>
          <a:lstStyle/>
          <a:p>
            <a:r>
              <a:rPr lang="pt-BR" dirty="0" smtClean="0"/>
              <a:t>Sintaxe SOMASES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3913" y="1853212"/>
            <a:ext cx="10515600" cy="4704751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 termo grifado em </a:t>
            </a:r>
            <a:r>
              <a:rPr lang="pt-BR" dirty="0" smtClean="0">
                <a:solidFill>
                  <a:srgbClr val="FF0000"/>
                </a:solidFill>
              </a:rPr>
              <a:t>VERMELHO</a:t>
            </a:r>
            <a:r>
              <a:rPr lang="pt-BR" dirty="0" smtClean="0"/>
              <a:t> é referente ao intervalo da soma, os valores nesse intervalo serão somados caso os critérios sejam atendidos (Nesse caso a coluna A seria a coluna com o salário dos funcionários).</a:t>
            </a:r>
          </a:p>
          <a:p>
            <a:r>
              <a:rPr lang="pt-BR" dirty="0"/>
              <a:t>O termo grifado em </a:t>
            </a:r>
            <a:r>
              <a:rPr lang="pt-BR" dirty="0" smtClean="0">
                <a:solidFill>
                  <a:srgbClr val="FFFF00"/>
                </a:solidFill>
              </a:rPr>
              <a:t>AMARELO</a:t>
            </a:r>
            <a:r>
              <a:rPr lang="pt-BR" dirty="0" smtClean="0"/>
              <a:t> </a:t>
            </a:r>
            <a:r>
              <a:rPr lang="pt-BR" dirty="0"/>
              <a:t>é referente ao intervalo do </a:t>
            </a:r>
            <a:r>
              <a:rPr lang="pt-BR" dirty="0" smtClean="0"/>
              <a:t>critério 1, </a:t>
            </a:r>
            <a:r>
              <a:rPr lang="pt-BR" dirty="0"/>
              <a:t>isso significa, é naquele intervalo de células que o critério </a:t>
            </a:r>
            <a:r>
              <a:rPr lang="pt-BR" dirty="0" smtClean="0"/>
              <a:t>ser maior ou igual a 10 mil será aplicado (Coluna do salário dos funcionários).</a:t>
            </a:r>
          </a:p>
          <a:p>
            <a:r>
              <a:rPr lang="pt-BR" dirty="0"/>
              <a:t>O termo grifado em</a:t>
            </a:r>
            <a:r>
              <a:rPr lang="pt-BR" dirty="0">
                <a:solidFill>
                  <a:srgbClr val="92D050"/>
                </a:solidFill>
              </a:rPr>
              <a:t> VERDE </a:t>
            </a:r>
            <a:r>
              <a:rPr lang="pt-BR" dirty="0"/>
              <a:t>é referente ao </a:t>
            </a:r>
            <a:r>
              <a:rPr lang="pt-BR" dirty="0" smtClean="0"/>
              <a:t>critério 1, </a:t>
            </a:r>
            <a:r>
              <a:rPr lang="pt-BR" dirty="0"/>
              <a:t>que também podemos chamar de condição, nesse caso a condição </a:t>
            </a:r>
            <a:r>
              <a:rPr lang="pt-BR" dirty="0" smtClean="0"/>
              <a:t>é: ter um salário maior ou igual (&gt;=) que 10 mil.</a:t>
            </a:r>
          </a:p>
          <a:p>
            <a:r>
              <a:rPr lang="pt-BR" dirty="0"/>
              <a:t>Os termos grifados em </a:t>
            </a:r>
            <a:r>
              <a:rPr lang="pt-BR" dirty="0">
                <a:solidFill>
                  <a:srgbClr val="00B0F0"/>
                </a:solidFill>
              </a:rPr>
              <a:t>AZUL</a:t>
            </a:r>
            <a:r>
              <a:rPr lang="pt-BR" dirty="0"/>
              <a:t> e </a:t>
            </a:r>
            <a:r>
              <a:rPr lang="pt-BR" dirty="0" smtClean="0">
                <a:solidFill>
                  <a:srgbClr val="7030A0"/>
                </a:solidFill>
              </a:rPr>
              <a:t>ROXO</a:t>
            </a:r>
            <a:r>
              <a:rPr lang="pt-BR" dirty="0" smtClean="0"/>
              <a:t> são</a:t>
            </a:r>
            <a:r>
              <a:rPr lang="pt-BR" dirty="0"/>
              <a:t>, respectivamente, o intervalo do critério 2, e o critério 2, e funcionam exatamente igual o critério 1 e seu intervalo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upo 11"/>
          <p:cNvGrpSpPr/>
          <p:nvPr/>
        </p:nvGrpSpPr>
        <p:grpSpPr>
          <a:xfrm>
            <a:off x="2435225" y="971549"/>
            <a:ext cx="6994525" cy="881663"/>
            <a:chOff x="2435226" y="1412382"/>
            <a:chExt cx="6994525" cy="88166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6" y="1412382"/>
              <a:ext cx="6994525" cy="88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ector reto 6"/>
            <p:cNvCxnSpPr/>
            <p:nvPr/>
          </p:nvCxnSpPr>
          <p:spPr>
            <a:xfrm>
              <a:off x="4130040" y="2049780"/>
              <a:ext cx="47244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4899660" y="2049780"/>
              <a:ext cx="47244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806440" y="2049780"/>
              <a:ext cx="128016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ctor reto 13"/>
          <p:cNvCxnSpPr/>
          <p:nvPr/>
        </p:nvCxnSpPr>
        <p:spPr>
          <a:xfrm>
            <a:off x="7386639" y="1608947"/>
            <a:ext cx="5715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8415338" y="1608947"/>
            <a:ext cx="62865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97016"/>
      </p:ext>
    </p:extLst>
  </p:cSld>
  <p:clrMapOvr>
    <a:masterClrMapping/>
  </p:clrMapOvr>
</p:sld>
</file>

<file path=ppt/theme/theme1.xml><?xml version="1.0" encoding="utf-8"?>
<a:theme xmlns:a="http://schemas.openxmlformats.org/drawingml/2006/main" name="Inatel cas@viv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atel cas@viva Cla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29571</TotalTime>
  <Words>770</Words>
  <Application>Microsoft Office PowerPoint</Application>
  <PresentationFormat>Personalizar</PresentationFormat>
  <Paragraphs>79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0" baseType="lpstr">
      <vt:lpstr>Inatel cas@viva escuro</vt:lpstr>
      <vt:lpstr>Inatel cas@viva Claro</vt:lpstr>
      <vt:lpstr>Inatel cas@viva</vt:lpstr>
      <vt:lpstr>Excel</vt:lpstr>
      <vt:lpstr>Fórmulas com mais de uma condição</vt:lpstr>
      <vt:lpstr>Fórmulas com mais de uma condição</vt:lpstr>
      <vt:lpstr>Sintaxe do CONT.SES</vt:lpstr>
      <vt:lpstr>CONT.SES ou COUNTIFS</vt:lpstr>
      <vt:lpstr>EXEMPLO:</vt:lpstr>
      <vt:lpstr>SOMASES</vt:lpstr>
      <vt:lpstr>Sintaxe SOMASES</vt:lpstr>
      <vt:lpstr>EXEMPLO:</vt:lpstr>
      <vt:lpstr>MÉDIASES</vt:lpstr>
      <vt:lpstr>MÉDIASES</vt:lpstr>
      <vt:lpstr>EXEMPLO</vt:lpstr>
      <vt:lpstr>DÚVIDAS</vt:lpstr>
      <vt:lpstr>Exercícios</vt:lpstr>
      <vt:lpstr>EXERCÍCIOS</vt:lpstr>
      <vt:lpstr>EXERCÍCIOS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Natan Barreto de Paula</dc:creator>
  <cp:lastModifiedBy>Henrique Pereira Chagas Corrêa</cp:lastModifiedBy>
  <cp:revision>216</cp:revision>
  <dcterms:created xsi:type="dcterms:W3CDTF">2023-01-31T13:45:50Z</dcterms:created>
  <dcterms:modified xsi:type="dcterms:W3CDTF">2024-01-22T18:37:32Z</dcterms:modified>
</cp:coreProperties>
</file>